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4" r:id="rId3"/>
    <p:sldId id="285" r:id="rId4"/>
    <p:sldId id="283" r:id="rId5"/>
    <p:sldId id="268" r:id="rId6"/>
    <p:sldId id="271" r:id="rId7"/>
    <p:sldId id="286" r:id="rId8"/>
    <p:sldId id="287" r:id="rId9"/>
    <p:sldId id="288" r:id="rId10"/>
    <p:sldId id="258" r:id="rId11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1" userDrawn="1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3C1B"/>
    <a:srgbClr val="E6320F"/>
    <a:srgbClr val="E6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21" autoAdjust="0"/>
    <p:restoredTop sz="76781" autoAdjust="0"/>
  </p:normalViewPr>
  <p:slideViewPr>
    <p:cSldViewPr snapToGrid="0" snapToObjects="1">
      <p:cViewPr varScale="1">
        <p:scale>
          <a:sx n="64" d="100"/>
          <a:sy n="64" d="100"/>
        </p:scale>
        <p:origin x="1644" y="44"/>
      </p:cViewPr>
      <p:guideLst>
        <p:guide orient="horz" pos="531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996" y="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18.09.2025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655" y="432000"/>
            <a:ext cx="1486535" cy="460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18.09.2025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317500" y="674688"/>
            <a:ext cx="7432675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Dr. Ioannis </a:t>
            </a:r>
            <a:r>
              <a:rPr lang="en-US" sz="1200" dirty="0" err="1"/>
              <a:t>Pagkalos</a:t>
            </a:r>
            <a:r>
              <a:rPr lang="en-US" sz="1200" dirty="0"/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Senior Researcher and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Technical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Coordinator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e-Government Research Group at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Aristotle University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Thessaloniki. The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been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responsible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technical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implementation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many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large-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scale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EU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projects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pilots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e-Justice, e-Health and e-Government in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Greece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EU,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including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design and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development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e-CODEX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Central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Testing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Platform,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e-CODEX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building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blocks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hosted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operated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A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eu-LISA.</a:t>
            </a: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778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99D91C-05FD-4D30-4BB3-3D4AABA79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4C602E7-8EA0-B59A-5A06-36FA1DD547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DC8D469-D8D7-64A2-E8FC-5AE41BBDCB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/>
              <a:t>Kristi </a:t>
            </a:r>
            <a:r>
              <a:rPr lang="de-AT" sz="1200" dirty="0" err="1"/>
              <a:t>Kallaste</a:t>
            </a:r>
            <a:r>
              <a:rPr lang="de-AT" sz="1200" dirty="0"/>
              <a:t> </a:t>
            </a:r>
            <a:r>
              <a:rPr lang="de-AT" sz="1200" dirty="0" err="1"/>
              <a:t>is</a:t>
            </a:r>
            <a:r>
              <a:rPr lang="de-AT" sz="1200" dirty="0"/>
              <a:t> an Information Technology Officer at </a:t>
            </a:r>
            <a:r>
              <a:rPr lang="de-AT" sz="1200" dirty="0" err="1"/>
              <a:t>the</a:t>
            </a:r>
            <a:r>
              <a:rPr lang="de-AT" sz="1200" dirty="0"/>
              <a:t> eu-LISA Justice Programmes </a:t>
            </a:r>
            <a:r>
              <a:rPr lang="de-AT" sz="1200" dirty="0" err="1"/>
              <a:t>Sector</a:t>
            </a:r>
            <a:r>
              <a:rPr lang="de-AT" sz="1200" dirty="0"/>
              <a:t>. As such, </a:t>
            </a:r>
            <a:r>
              <a:rPr lang="de-AT" sz="1200" dirty="0" err="1"/>
              <a:t>she</a:t>
            </a:r>
            <a:r>
              <a:rPr lang="de-AT" sz="1200" dirty="0"/>
              <a:t> </a:t>
            </a:r>
            <a:r>
              <a:rPr lang="de-AT" sz="1200" dirty="0" err="1"/>
              <a:t>is</a:t>
            </a:r>
            <a:r>
              <a:rPr lang="de-AT" sz="1200" dirty="0"/>
              <a:t> also </a:t>
            </a:r>
            <a:r>
              <a:rPr lang="de-AT" sz="1200" dirty="0" err="1"/>
              <a:t>programme</a:t>
            </a:r>
            <a:r>
              <a:rPr lang="de-AT" sz="1200" dirty="0"/>
              <a:t> </a:t>
            </a:r>
            <a:r>
              <a:rPr lang="de-AT" sz="1200" dirty="0" err="1"/>
              <a:t>manager</a:t>
            </a:r>
            <a:r>
              <a:rPr lang="de-AT" sz="1200" dirty="0"/>
              <a:t> </a:t>
            </a:r>
            <a:r>
              <a:rPr lang="de-AT" sz="1200" dirty="0" err="1"/>
              <a:t>for</a:t>
            </a:r>
            <a:r>
              <a:rPr lang="de-AT" sz="1200" dirty="0"/>
              <a:t> e-ECODEX </a:t>
            </a:r>
            <a:r>
              <a:rPr lang="de-AT" sz="1200" dirty="0" err="1"/>
              <a:t>since</a:t>
            </a:r>
            <a:r>
              <a:rPr lang="de-AT" sz="1200" dirty="0"/>
              <a:t> </a:t>
            </a:r>
            <a:r>
              <a:rPr lang="de-AT" sz="1200" dirty="0" err="1"/>
              <a:t>the</a:t>
            </a:r>
            <a:r>
              <a:rPr lang="de-AT" sz="1200" dirty="0"/>
              <a:t> </a:t>
            </a:r>
            <a:r>
              <a:rPr lang="de-AT" sz="1200" dirty="0" err="1"/>
              <a:t>handover</a:t>
            </a:r>
            <a:r>
              <a:rPr lang="de-AT" sz="1200" dirty="0"/>
              <a:t> </a:t>
            </a:r>
            <a:r>
              <a:rPr lang="de-AT" sz="1200" dirty="0" err="1"/>
              <a:t>officially</a:t>
            </a:r>
            <a:r>
              <a:rPr lang="de-AT" sz="1200" dirty="0"/>
              <a:t> </a:t>
            </a:r>
            <a:r>
              <a:rPr lang="de-AT" sz="1200" dirty="0" err="1"/>
              <a:t>happened</a:t>
            </a:r>
            <a:r>
              <a:rPr lang="de-AT" sz="1200" dirty="0"/>
              <a:t> in </a:t>
            </a:r>
            <a:r>
              <a:rPr lang="de-AT" sz="1200" dirty="0" err="1"/>
              <a:t>early</a:t>
            </a:r>
            <a:r>
              <a:rPr lang="de-AT" sz="1200" dirty="0"/>
              <a:t> 2024. Kristi will </a:t>
            </a:r>
            <a:r>
              <a:rPr lang="de-AT" sz="1200" dirty="0" err="1"/>
              <a:t>give</a:t>
            </a:r>
            <a:r>
              <a:rPr lang="de-AT" sz="1200" dirty="0"/>
              <a:t> </a:t>
            </a:r>
            <a:r>
              <a:rPr lang="de-AT" sz="1200" dirty="0" err="1"/>
              <a:t>us</a:t>
            </a:r>
            <a:r>
              <a:rPr lang="de-AT" sz="1200" dirty="0"/>
              <a:t> an </a:t>
            </a:r>
            <a:r>
              <a:rPr lang="de-AT" sz="1200" dirty="0" err="1"/>
              <a:t>insight</a:t>
            </a:r>
            <a:r>
              <a:rPr lang="de-AT" sz="1200" dirty="0"/>
              <a:t> </a:t>
            </a:r>
            <a:r>
              <a:rPr lang="de-AT" sz="1200" dirty="0" err="1"/>
              <a:t>of</a:t>
            </a:r>
            <a:r>
              <a:rPr lang="de-AT" sz="1200" dirty="0"/>
              <a:t> </a:t>
            </a:r>
            <a:r>
              <a:rPr lang="de-AT" sz="1200" dirty="0" err="1"/>
              <a:t>what</a:t>
            </a:r>
            <a:r>
              <a:rPr lang="de-AT" sz="1200" dirty="0"/>
              <a:t> </a:t>
            </a:r>
            <a:r>
              <a:rPr lang="de-AT" sz="1200" dirty="0" err="1"/>
              <a:t>e-CODEX</a:t>
            </a:r>
            <a:r>
              <a:rPr lang="de-AT" sz="1200" dirty="0"/>
              <a:t> </a:t>
            </a:r>
            <a:r>
              <a:rPr lang="de-AT" sz="1200" dirty="0" err="1"/>
              <a:t>is</a:t>
            </a:r>
            <a:r>
              <a:rPr lang="de-AT" sz="1200" dirty="0"/>
              <a:t> and </a:t>
            </a:r>
            <a:r>
              <a:rPr lang="de-AT" sz="1200" dirty="0" err="1"/>
              <a:t>parts</a:t>
            </a:r>
            <a:r>
              <a:rPr lang="de-AT" sz="1200" dirty="0"/>
              <a:t> </a:t>
            </a:r>
            <a:r>
              <a:rPr lang="de-AT" sz="1200" dirty="0" err="1"/>
              <a:t>of</a:t>
            </a:r>
            <a:r>
              <a:rPr lang="de-AT" sz="1200" dirty="0"/>
              <a:t> </a:t>
            </a:r>
            <a:r>
              <a:rPr lang="de-AT" sz="1200" dirty="0" err="1"/>
              <a:t>how</a:t>
            </a:r>
            <a:r>
              <a:rPr lang="de-AT" sz="1200" dirty="0"/>
              <a:t> eu-LISA </a:t>
            </a:r>
            <a:r>
              <a:rPr lang="de-AT" sz="1200" dirty="0" err="1"/>
              <a:t>maintains</a:t>
            </a:r>
            <a:r>
              <a:rPr lang="de-AT" sz="1200" dirty="0"/>
              <a:t> and </a:t>
            </a:r>
            <a:r>
              <a:rPr lang="de-AT" sz="1200" dirty="0" err="1"/>
              <a:t>develops</a:t>
            </a:r>
            <a:r>
              <a:rPr lang="de-AT" sz="1200" dirty="0"/>
              <a:t> </a:t>
            </a:r>
            <a:r>
              <a:rPr lang="de-AT" sz="1200" dirty="0" err="1"/>
              <a:t>e-CODEX</a:t>
            </a:r>
            <a:r>
              <a:rPr lang="de-AT" sz="1200" dirty="0"/>
              <a:t>. </a:t>
            </a:r>
            <a:endParaRPr lang="de-A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118C258-069D-F023-94F7-A4148B3D38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9528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72800" cy="51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124000"/>
            <a:ext cx="7978526" cy="1389600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191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bmj.gv.at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135" y="208800"/>
            <a:ext cx="3031139" cy="93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062000"/>
            <a:ext cx="7978526" cy="997200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CA73C207-4ED0-423E-B75E-DB3E8181068F}"/>
              </a:ext>
            </a:extLst>
          </p:cNvPr>
          <p:cNvGrpSpPr/>
          <p:nvPr userDrawn="1"/>
        </p:nvGrpSpPr>
        <p:grpSpPr>
          <a:xfrm>
            <a:off x="4639438" y="197579"/>
            <a:ext cx="2012314" cy="433705"/>
            <a:chOff x="-1995357" y="-21523"/>
            <a:chExt cx="2917695" cy="616149"/>
          </a:xfrm>
        </p:grpSpPr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E673AFB7-6425-499D-9A64-C2AED2FC79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22338" cy="59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ZoneTexte 6">
              <a:extLst>
                <a:ext uri="{FF2B5EF4-FFF2-40B4-BE49-F238E27FC236}">
                  <a16:creationId xmlns:a16="http://schemas.microsoft.com/office/drawing/2014/main" id="{B4E8AD27-502E-4AEC-B92F-DFA62877A6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995357" y="-21523"/>
              <a:ext cx="1877771" cy="616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r" fontAlgn="base">
                <a:lnSpc>
                  <a:spcPct val="110000"/>
                </a:lnSpc>
                <a:spcAft>
                  <a:spcPts val="600"/>
                </a:spcAft>
              </a:pPr>
              <a:r>
                <a:rPr lang="en-US" sz="1150" kern="1200">
                  <a:solidFill>
                    <a:srgbClr val="003399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Funded by the European Union.</a:t>
              </a:r>
              <a:endParaRPr lang="de-DE" sz="115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7" name="Grafik 16" descr="Ein Bild, das Text, Logo enthält.&#10;&#10;Automatisch generierte Beschreibung">
            <a:extLst>
              <a:ext uri="{FF2B5EF4-FFF2-40B4-BE49-F238E27FC236}">
                <a16:creationId xmlns:a16="http://schemas.microsoft.com/office/drawing/2014/main" id="{9D27161D-5C00-49D0-9750-584B17AADBC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031" y="212729"/>
            <a:ext cx="1858766" cy="52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630800"/>
            <a:ext cx="7978775" cy="29772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630800"/>
            <a:ext cx="3813175" cy="29772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1630800"/>
            <a:ext cx="3812400" cy="2977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3838575" cy="2977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630800"/>
            <a:ext cx="3838575" cy="2977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630800"/>
            <a:ext cx="7978775" cy="2977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004400"/>
            <a:ext cx="5389200" cy="1062000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643313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4370" cy="514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623600"/>
            <a:ext cx="7978525" cy="298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 </a:t>
            </a:r>
            <a:br>
              <a:rPr lang="de-DE" dirty="0"/>
            </a:br>
            <a:r>
              <a:rPr lang="de-DE" dirty="0"/>
              <a:t>Erste Ebene </a:t>
            </a:r>
          </a:p>
          <a:p>
            <a:pPr lvl="1"/>
            <a:r>
              <a:rPr lang="de-DE" dirty="0"/>
              <a:t>Zweite Ebene – wie Ebene zuvor</a:t>
            </a:r>
          </a:p>
          <a:p>
            <a:pPr lvl="2"/>
            <a:r>
              <a:rPr lang="de-DE" dirty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AT" dirty="0"/>
              <a:t>Präsentationstitel</a:t>
            </a:r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90252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bmj.gv.at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pic>
        <p:nvPicPr>
          <p:cNvPr id="12" name="Grafik 11"/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695" y="208800"/>
            <a:ext cx="2032115" cy="6299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36844C4-1F4C-48BC-BFAF-39ABF25A0643}"/>
              </a:ext>
            </a:extLst>
          </p:cNvPr>
          <p:cNvGrpSpPr/>
          <p:nvPr userDrawn="1"/>
        </p:nvGrpSpPr>
        <p:grpSpPr>
          <a:xfrm>
            <a:off x="4639438" y="197579"/>
            <a:ext cx="2012314" cy="433705"/>
            <a:chOff x="-1995357" y="-21523"/>
            <a:chExt cx="2917695" cy="616149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E053CF8C-CCB3-44EE-916F-A3056B5C81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22338" cy="59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ZoneTexte 6">
              <a:extLst>
                <a:ext uri="{FF2B5EF4-FFF2-40B4-BE49-F238E27FC236}">
                  <a16:creationId xmlns:a16="http://schemas.microsoft.com/office/drawing/2014/main" id="{1E7D29DC-5FE6-4188-9352-B3B22AA03A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995357" y="-21523"/>
              <a:ext cx="1877771" cy="616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000" tIns="36000" rIns="36000" bIns="36000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r" fontAlgn="base">
                <a:lnSpc>
                  <a:spcPct val="110000"/>
                </a:lnSpc>
                <a:spcAft>
                  <a:spcPts val="600"/>
                </a:spcAft>
              </a:pPr>
              <a:r>
                <a:rPr lang="en-US" sz="1150" kern="1200">
                  <a:solidFill>
                    <a:srgbClr val="003399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Funded by the European Union.</a:t>
              </a:r>
              <a:endParaRPr lang="de-DE" sz="115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5" name="Grafik 14" descr="Ein Bild, das Text, Logo enthält.&#10;&#10;Automatisch generierte Beschreibung">
            <a:extLst>
              <a:ext uri="{FF2B5EF4-FFF2-40B4-BE49-F238E27FC236}">
                <a16:creationId xmlns:a16="http://schemas.microsoft.com/office/drawing/2014/main" id="{8ADFEEDF-CECC-492F-B3E9-0B15E44C9C6E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031" y="212729"/>
            <a:ext cx="1858766" cy="52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21" r:id="rId4"/>
    <p:sldLayoutId id="2147483722" r:id="rId5"/>
    <p:sldLayoutId id="2147483718" r:id="rId6"/>
    <p:sldLayoutId id="2147483720" r:id="rId7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Session 6: </a:t>
            </a:r>
            <a:r>
              <a:rPr lang="de-AT" dirty="0" err="1"/>
              <a:t>How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e-CODEX</a:t>
            </a:r>
            <a:r>
              <a:rPr lang="de-AT" dirty="0"/>
              <a:t> </a:t>
            </a:r>
            <a:r>
              <a:rPr lang="de-AT" dirty="0" err="1"/>
              <a:t>help</a:t>
            </a:r>
            <a:r>
              <a:rPr lang="de-AT" dirty="0"/>
              <a:t>? </a:t>
            </a:r>
            <a:r>
              <a:rPr lang="de-AT" b="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742458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39999" y="1622969"/>
            <a:ext cx="7978522" cy="1062000"/>
          </a:xfrm>
        </p:spPr>
        <p:txBody>
          <a:bodyPr/>
          <a:lstStyle/>
          <a:p>
            <a:pPr algn="ctr"/>
            <a:r>
              <a:rPr lang="de-AT" sz="3600" b="1" dirty="0" err="1"/>
              <a:t>Thank</a:t>
            </a:r>
            <a:r>
              <a:rPr lang="de-AT" sz="3600" b="1" dirty="0"/>
              <a:t> </a:t>
            </a:r>
            <a:r>
              <a:rPr lang="de-AT" sz="3600" b="1" dirty="0" err="1"/>
              <a:t>you</a:t>
            </a:r>
            <a:r>
              <a:rPr lang="de-AT" sz="3600" b="1" dirty="0"/>
              <a:t>!</a:t>
            </a:r>
            <a:br>
              <a:rPr lang="de-AT" dirty="0"/>
            </a:br>
            <a:r>
              <a:rPr lang="de-AT" sz="2400" dirty="0"/>
              <a:t>Questions?</a:t>
            </a:r>
            <a:endParaRPr lang="de-DE" dirty="0"/>
          </a:p>
        </p:txBody>
      </p:sp>
      <p:pic>
        <p:nvPicPr>
          <p:cNvPr id="3" name="Grafik 2" descr="Ein Bild, das Text, Logo enthält.&#10;&#10;Automatisch generierte Beschreibung">
            <a:extLst>
              <a:ext uri="{FF2B5EF4-FFF2-40B4-BE49-F238E27FC236}">
                <a16:creationId xmlns:a16="http://schemas.microsoft.com/office/drawing/2014/main" id="{601784FA-1F9F-4FEA-B51E-46895A8A31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745" y="2989531"/>
            <a:ext cx="4091776" cy="114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185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C9C53C-2F84-7EE5-2CE5-BEDA8330C9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56C96-166B-C8C0-1DBB-62FF02CAEA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Business </a:t>
            </a:r>
            <a:r>
              <a:rPr lang="de-AT" dirty="0" err="1"/>
              <a:t>workflows</a:t>
            </a:r>
            <a:r>
              <a:rPr lang="de-AT" b="0" dirty="0"/>
              <a:t>	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9085DAE-1ADA-EB28-CEB2-0E8317E029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750" y="2248047"/>
            <a:ext cx="7978526" cy="1389600"/>
          </a:xfrm>
        </p:spPr>
        <p:txBody>
          <a:bodyPr/>
          <a:lstStyle/>
          <a:p>
            <a:r>
              <a:rPr lang="en-US" sz="2400" dirty="0"/>
              <a:t>Dr. Ioannis </a:t>
            </a:r>
            <a:r>
              <a:rPr lang="en-US" sz="2400" dirty="0" err="1"/>
              <a:t>Pagkalos</a:t>
            </a:r>
            <a:r>
              <a:rPr lang="en-US" sz="2400" dirty="0"/>
              <a:t> - </a:t>
            </a:r>
            <a:endParaRPr lang="de-AT" dirty="0"/>
          </a:p>
          <a:p>
            <a:r>
              <a:rPr lang="en-US" sz="2400" dirty="0"/>
              <a:t>Aristotle University of Thessaloniki, Greece </a:t>
            </a:r>
          </a:p>
          <a:p>
            <a:r>
              <a:rPr lang="de-AT" dirty="0"/>
              <a:t>	</a:t>
            </a:r>
          </a:p>
          <a:p>
            <a:endParaRPr lang="de-AT" sz="24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2C4FEF8-F92A-1B82-F670-F21425D85E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7788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89E866-119A-0208-1B6E-89D9B05683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0EBA29-B890-20BF-FB85-D46E40B783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 </a:t>
            </a:r>
            <a:r>
              <a:rPr lang="de-AT" dirty="0" err="1"/>
              <a:t>What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e-CODEX</a:t>
            </a:r>
            <a:r>
              <a:rPr lang="de-AT" dirty="0"/>
              <a:t>/ </a:t>
            </a:r>
            <a:r>
              <a:rPr lang="de-AT" dirty="0" err="1"/>
              <a:t>How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it</a:t>
            </a:r>
            <a:r>
              <a:rPr lang="de-AT" dirty="0"/>
              <a:t> </a:t>
            </a:r>
            <a:r>
              <a:rPr lang="de-AT" dirty="0" err="1"/>
              <a:t>help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9F3EF26-64B3-C6AE-32DA-3A59F5865B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750" y="2248047"/>
            <a:ext cx="7978526" cy="1677910"/>
          </a:xfrm>
        </p:spPr>
        <p:txBody>
          <a:bodyPr/>
          <a:lstStyle/>
          <a:p>
            <a:r>
              <a:rPr lang="fr-FR" sz="2400" dirty="0"/>
              <a:t>Kristi </a:t>
            </a:r>
            <a:r>
              <a:rPr lang="fr-FR" sz="2400" dirty="0" err="1"/>
              <a:t>Kallaste</a:t>
            </a:r>
            <a:r>
              <a:rPr lang="fr-FR" sz="2400" dirty="0"/>
              <a:t>, Information </a:t>
            </a:r>
            <a:r>
              <a:rPr lang="fr-FR" sz="2400" dirty="0" err="1"/>
              <a:t>Technology</a:t>
            </a:r>
            <a:r>
              <a:rPr lang="fr-FR" sz="2400" dirty="0"/>
              <a:t> </a:t>
            </a:r>
            <a:r>
              <a:rPr lang="fr-FR" sz="2400" dirty="0" err="1"/>
              <a:t>Officer</a:t>
            </a:r>
            <a:endParaRPr lang="fr-FR" sz="2400" dirty="0"/>
          </a:p>
          <a:p>
            <a:r>
              <a:rPr lang="fr-FR" sz="2400" dirty="0"/>
              <a:t>eu-LISA Justice Programmes </a:t>
            </a:r>
            <a:r>
              <a:rPr lang="fr-FR" sz="2400" dirty="0" err="1"/>
              <a:t>Sector</a:t>
            </a:r>
            <a:r>
              <a:rPr lang="fr-FR" sz="2400" dirty="0"/>
              <a:t>.</a:t>
            </a:r>
            <a:r>
              <a:rPr lang="en-US" sz="2400" dirty="0"/>
              <a:t> </a:t>
            </a:r>
          </a:p>
          <a:p>
            <a:r>
              <a:rPr lang="de-AT" dirty="0"/>
              <a:t>	</a:t>
            </a:r>
          </a:p>
          <a:p>
            <a:endParaRPr lang="de-AT" sz="24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4560987-7E3D-B33D-5F1E-A25307DD80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90703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0560D0-6BC2-8906-B154-BFC8FEAE20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1193D1-737B-B667-02AD-8508356AF3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99" y="1062000"/>
            <a:ext cx="7978526" cy="150975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SimpliVi</a:t>
            </a:r>
            <a:r>
              <a:rPr lang="en-US" dirty="0"/>
              <a:t> approach to an </a:t>
            </a:r>
            <a:br>
              <a:rPr lang="en-US" dirty="0"/>
            </a:br>
            <a:r>
              <a:rPr lang="en-US" dirty="0" err="1"/>
              <a:t>e-CODEX</a:t>
            </a:r>
            <a:r>
              <a:rPr lang="en-US" dirty="0"/>
              <a:t> Implementation </a:t>
            </a:r>
            <a:r>
              <a:rPr lang="en-US" b="0" dirty="0"/>
              <a:t>	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0833A9B-05EC-1AB6-693B-43A1F7DDE4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750" y="2942847"/>
            <a:ext cx="7978526" cy="1389600"/>
          </a:xfrm>
        </p:spPr>
        <p:txBody>
          <a:bodyPr/>
          <a:lstStyle/>
          <a:p>
            <a:r>
              <a:rPr lang="en-US" sz="2400" dirty="0"/>
              <a:t>Recommendations on how </a:t>
            </a:r>
            <a:r>
              <a:rPr lang="en-US" sz="2400" dirty="0" err="1"/>
              <a:t>SimpliVi</a:t>
            </a:r>
            <a:r>
              <a:rPr lang="en-US" sz="2400" dirty="0"/>
              <a:t> workflows could be implemented in </a:t>
            </a:r>
            <a:r>
              <a:rPr lang="en-US" sz="2400" dirty="0" err="1"/>
              <a:t>e-CODEX</a:t>
            </a:r>
            <a:endParaRPr lang="de-AT" sz="24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0774B08-2F78-3744-506F-CFC673947C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9678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0EF9E3-5998-4E8E-A446-03A71D41F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Implementation approach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B110302-158E-4F71-944F-9449262CF4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44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000" dirty="0"/>
              <a:t>3 different recommendations on how to implement </a:t>
            </a:r>
            <a:r>
              <a:rPr lang="en-GB" sz="2000" dirty="0" err="1"/>
              <a:t>SimpliVi</a:t>
            </a:r>
            <a:r>
              <a:rPr lang="en-GB" sz="2000" dirty="0"/>
              <a:t> into </a:t>
            </a:r>
            <a:r>
              <a:rPr lang="en-GB" sz="2000" dirty="0" err="1"/>
              <a:t>e-CODEX</a:t>
            </a:r>
            <a:r>
              <a:rPr lang="en-GB" sz="2000" dirty="0"/>
              <a:t>:</a:t>
            </a:r>
          </a:p>
          <a:p>
            <a:pPr lvl="1">
              <a:lnSpc>
                <a:spcPct val="100000"/>
              </a:lnSpc>
            </a:pPr>
            <a:r>
              <a:rPr lang="en-GB" sz="2000" dirty="0"/>
              <a:t>Treat it as its own “use-case”: An own </a:t>
            </a:r>
            <a:r>
              <a:rPr lang="en-GB" sz="2000" dirty="0" err="1"/>
              <a:t>e-CODEX</a:t>
            </a:r>
            <a:r>
              <a:rPr lang="en-GB" sz="2000" dirty="0"/>
              <a:t> “Service” with its forms as “Actions”</a:t>
            </a:r>
          </a:p>
          <a:p>
            <a:pPr lvl="1">
              <a:lnSpc>
                <a:spcPct val="100000"/>
              </a:lnSpc>
            </a:pPr>
            <a:r>
              <a:rPr lang="en-GB" sz="2000" dirty="0"/>
              <a:t>Have the forms as “Actions” that can be integrated into other </a:t>
            </a:r>
            <a:r>
              <a:rPr lang="en-GB" sz="2000" dirty="0" err="1"/>
              <a:t>e-CODEX</a:t>
            </a:r>
            <a:r>
              <a:rPr lang="en-GB" sz="2000" dirty="0"/>
              <a:t> “Services”</a:t>
            </a:r>
          </a:p>
          <a:p>
            <a:pPr lvl="1">
              <a:lnSpc>
                <a:spcPct val="100000"/>
              </a:lnSpc>
            </a:pPr>
            <a:r>
              <a:rPr lang="en-GB" sz="2000" dirty="0"/>
              <a:t>The forms are business attachments to other “Action” forms of other “Services”.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597195-CD5F-4934-821E-F4C4DBFC0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74009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 wrap="none" anchor="t">
            <a:normAutofit/>
          </a:bodyPr>
          <a:lstStyle/>
          <a:p>
            <a:r>
              <a:rPr lang="de-AT" dirty="0" err="1"/>
              <a:t>SimpliVi</a:t>
            </a:r>
            <a:r>
              <a:rPr lang="de-AT" dirty="0"/>
              <a:t> </a:t>
            </a:r>
            <a:r>
              <a:rPr lang="de-AT" dirty="0" err="1"/>
              <a:t>forms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their</a:t>
            </a:r>
            <a:r>
              <a:rPr lang="de-AT" dirty="0"/>
              <a:t> own </a:t>
            </a:r>
            <a:r>
              <a:rPr lang="de-AT" dirty="0" err="1"/>
              <a:t>use-case</a:t>
            </a:r>
            <a:r>
              <a:rPr lang="de-AT" dirty="0"/>
              <a:t> 1/2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7558201" y="4790252"/>
            <a:ext cx="960324" cy="2000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206269C-C24E-4E80-9A4B-E7E19BB59A67}" type="slidenum">
              <a:rPr lang="de-AT" smtClean="0"/>
              <a:pPr>
                <a:lnSpc>
                  <a:spcPct val="90000"/>
                </a:lnSpc>
                <a:spcAft>
                  <a:spcPts val="600"/>
                </a:spcAft>
              </a:pPr>
              <a:t>6</a:t>
            </a:fld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7978525" cy="2977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dirty="0"/>
              <a:t>For </a:t>
            </a:r>
            <a:r>
              <a:rPr lang="en-GB" sz="2000" dirty="0" err="1"/>
              <a:t>e-CODEX</a:t>
            </a:r>
            <a:r>
              <a:rPr lang="en-GB" sz="2000" dirty="0"/>
              <a:t> configuration a “service” like “VC” for video conference preps and setup is available.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dirty="0"/>
              <a:t>Within the “VC” Service the “Actions” like “</a:t>
            </a:r>
            <a:r>
              <a:rPr lang="en-GB" sz="2000" dirty="0" err="1"/>
              <a:t>VCRequest</a:t>
            </a:r>
            <a:r>
              <a:rPr lang="en-GB" sz="2000" dirty="0"/>
              <a:t>” and “</a:t>
            </a:r>
            <a:r>
              <a:rPr lang="en-GB" sz="2000" dirty="0" err="1"/>
              <a:t>VCResponse</a:t>
            </a:r>
            <a:r>
              <a:rPr lang="en-GB" sz="2000" dirty="0"/>
              <a:t>” are available.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dirty="0"/>
              <a:t>It has its own </a:t>
            </a:r>
            <a:r>
              <a:rPr lang="en-GB" sz="2000" dirty="0" err="1"/>
              <a:t>e-CODEX</a:t>
            </a:r>
            <a:r>
              <a:rPr lang="en-GB" sz="2000" dirty="0"/>
              <a:t> conversation</a:t>
            </a:r>
          </a:p>
        </p:txBody>
      </p:sp>
    </p:spTree>
    <p:extLst>
      <p:ext uri="{BB962C8B-B14F-4D97-AF65-F5344CB8AC3E}">
        <p14:creationId xmlns:p14="http://schemas.microsoft.com/office/powerpoint/2010/main" val="2583166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E31A72-164C-DC23-6C80-7531D24C6D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CB302ACB-A45F-3CDA-4E24-46F825BB7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 wrap="none" anchor="t">
            <a:normAutofit/>
          </a:bodyPr>
          <a:lstStyle/>
          <a:p>
            <a:r>
              <a:rPr lang="de-AT" dirty="0" err="1"/>
              <a:t>SimpliVi</a:t>
            </a:r>
            <a:r>
              <a:rPr lang="de-AT" dirty="0"/>
              <a:t> </a:t>
            </a:r>
            <a:r>
              <a:rPr lang="de-AT" dirty="0" err="1"/>
              <a:t>forms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their</a:t>
            </a:r>
            <a:r>
              <a:rPr lang="de-AT" dirty="0"/>
              <a:t> own </a:t>
            </a:r>
            <a:r>
              <a:rPr lang="de-AT" dirty="0" err="1"/>
              <a:t>use-case</a:t>
            </a:r>
            <a:r>
              <a:rPr lang="de-AT" dirty="0"/>
              <a:t> 2/2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14618B-D235-0A8A-48BB-819B641F81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558201" y="4790252"/>
            <a:ext cx="960324" cy="2000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206269C-C24E-4E80-9A4B-E7E19BB59A67}" type="slidenum">
              <a:rPr lang="de-AT" smtClean="0"/>
              <a:pPr>
                <a:lnSpc>
                  <a:spcPct val="90000"/>
                </a:lnSpc>
                <a:spcAft>
                  <a:spcPts val="600"/>
                </a:spcAft>
              </a:pPr>
              <a:t>7</a:t>
            </a:fld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C02679-8C12-BB0C-2E54-C84F409EE05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7978525" cy="2977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dirty="0"/>
              <a:t>Pros: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Most independent from other judicial procedures and </a:t>
            </a:r>
            <a:r>
              <a:rPr lang="en-GB" dirty="0" err="1"/>
              <a:t>e-CODEX</a:t>
            </a:r>
            <a:r>
              <a:rPr lang="en-GB" dirty="0"/>
              <a:t> use-cases.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Future adaptions are easier.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Software vendors can treat it independently.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dirty="0"/>
              <a:t>Cons: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Forms are technically not connected to the actual judicial case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More complex to resolve connections to the procedures triggering the video conference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65478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95734E-347A-7E32-5113-83A05FF50B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86489B27-8E26-3F86-A365-8BC3BC794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 wrap="none" anchor="t">
            <a:normAutofit/>
          </a:bodyPr>
          <a:lstStyle/>
          <a:p>
            <a:r>
              <a:rPr lang="de-AT" dirty="0" err="1"/>
              <a:t>SimpliVi</a:t>
            </a:r>
            <a:r>
              <a:rPr lang="de-AT" dirty="0"/>
              <a:t> </a:t>
            </a:r>
            <a:r>
              <a:rPr lang="de-AT" dirty="0" err="1"/>
              <a:t>forms</a:t>
            </a:r>
            <a:r>
              <a:rPr lang="de-AT" dirty="0"/>
              <a:t> </a:t>
            </a:r>
            <a:r>
              <a:rPr lang="de-AT" dirty="0" err="1"/>
              <a:t>embedded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</a:t>
            </a:r>
            <a:r>
              <a:rPr lang="de-AT" dirty="0" err="1"/>
              <a:t>use-cases</a:t>
            </a:r>
            <a:r>
              <a:rPr lang="de-AT" dirty="0"/>
              <a:t> 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39A98A-748A-A397-2860-B0C112D5AD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558201" y="4790252"/>
            <a:ext cx="960324" cy="2000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206269C-C24E-4E80-9A4B-E7E19BB59A67}" type="slidenum">
              <a:rPr lang="de-AT" smtClean="0"/>
              <a:pPr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00E236-2C2B-51D9-7E41-903199C5DB1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7978525" cy="2977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dirty="0"/>
              <a:t>The “Actions” like “</a:t>
            </a:r>
            <a:r>
              <a:rPr lang="en-GB" sz="2000" dirty="0" err="1"/>
              <a:t>VCRequest</a:t>
            </a:r>
            <a:r>
              <a:rPr lang="en-GB" sz="2000" dirty="0"/>
              <a:t>” and “</a:t>
            </a:r>
            <a:r>
              <a:rPr lang="en-GB" sz="2000" dirty="0" err="1"/>
              <a:t>VCResponse</a:t>
            </a:r>
            <a:r>
              <a:rPr lang="en-GB" sz="2000" dirty="0"/>
              <a:t>” are available.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dirty="0"/>
              <a:t>Actions to be added to </a:t>
            </a:r>
            <a:r>
              <a:rPr lang="en-GB" sz="2000" dirty="0" err="1"/>
              <a:t>e-CODEX</a:t>
            </a:r>
            <a:r>
              <a:rPr lang="en-GB" sz="2000" dirty="0"/>
              <a:t> use-cases like “EIO” or “</a:t>
            </a:r>
            <a:r>
              <a:rPr lang="en-GB" sz="2000" dirty="0" err="1"/>
              <a:t>ToE</a:t>
            </a:r>
            <a:r>
              <a:rPr lang="en-GB" sz="2000" dirty="0"/>
              <a:t>”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dirty="0"/>
              <a:t>Pros: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Flexible to integrate into judicial procedures.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No repetition in use-cases for VC-Forms necessary.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 err="1"/>
              <a:t>Integrateable</a:t>
            </a:r>
            <a:r>
              <a:rPr lang="en-GB" dirty="0"/>
              <a:t> also at a later state. Does not affect judicial business workflows.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dirty="0"/>
              <a:t>Cons: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Requires changes on the </a:t>
            </a:r>
            <a:r>
              <a:rPr lang="en-GB" dirty="0" err="1"/>
              <a:t>e-CODEX</a:t>
            </a:r>
            <a:r>
              <a:rPr lang="en-GB" dirty="0"/>
              <a:t> CMT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Software vendors must implement forms no matter if used or not.</a:t>
            </a:r>
          </a:p>
        </p:txBody>
      </p:sp>
    </p:spTree>
    <p:extLst>
      <p:ext uri="{BB962C8B-B14F-4D97-AF65-F5344CB8AC3E}">
        <p14:creationId xmlns:p14="http://schemas.microsoft.com/office/powerpoint/2010/main" val="3795347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A6832D-8734-584E-7326-1DCB7059E1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E7A86595-8AE6-12BE-53C2-531DFA05F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 wrap="none" anchor="t">
            <a:normAutofit/>
          </a:bodyPr>
          <a:lstStyle/>
          <a:p>
            <a:r>
              <a:rPr lang="de-AT" dirty="0" err="1"/>
              <a:t>SimpliVi</a:t>
            </a:r>
            <a:r>
              <a:rPr lang="de-AT" dirty="0"/>
              <a:t> </a:t>
            </a:r>
            <a:r>
              <a:rPr lang="de-AT" dirty="0" err="1"/>
              <a:t>forms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business</a:t>
            </a:r>
            <a:r>
              <a:rPr lang="de-AT" dirty="0"/>
              <a:t> </a:t>
            </a:r>
            <a:r>
              <a:rPr lang="de-AT" dirty="0" err="1"/>
              <a:t>attachments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DF91D7-EA5B-762C-39B0-CB0E13C45B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558201" y="4790252"/>
            <a:ext cx="960324" cy="2000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206269C-C24E-4E80-9A4B-E7E19BB59A67}" type="slidenum">
              <a:rPr lang="de-AT" smtClean="0"/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03A01E-4BE2-935D-D64B-3B194A046CB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7978525" cy="2977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dirty="0"/>
              <a:t>Forms do not have their own </a:t>
            </a:r>
            <a:r>
              <a:rPr lang="en-GB" sz="2000" dirty="0" err="1"/>
              <a:t>e-CODEX</a:t>
            </a:r>
            <a:r>
              <a:rPr lang="en-GB" sz="2000" dirty="0"/>
              <a:t> configuration.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dirty="0"/>
              <a:t>When delivering any other step of a judicial procedure, VC form is attached to the </a:t>
            </a:r>
            <a:r>
              <a:rPr lang="en-GB" sz="2000" dirty="0" err="1"/>
              <a:t>e-CODEX</a:t>
            </a:r>
            <a:r>
              <a:rPr lang="en-GB" sz="2000" dirty="0"/>
              <a:t> message.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dirty="0"/>
              <a:t>Pros: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Most flexible approach for </a:t>
            </a:r>
            <a:r>
              <a:rPr lang="en-GB" dirty="0" err="1"/>
              <a:t>e-CODEX</a:t>
            </a:r>
            <a:r>
              <a:rPr lang="en-GB" dirty="0"/>
              <a:t> and software vendors to implement.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No </a:t>
            </a:r>
            <a:r>
              <a:rPr lang="en-GB" dirty="0" err="1"/>
              <a:t>e-CODEX</a:t>
            </a:r>
            <a:r>
              <a:rPr lang="en-GB" dirty="0"/>
              <a:t> configuration required.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dirty="0"/>
              <a:t>Cons: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Reduces business meaning of VC Forms.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Software vendors could ignore the usage of VC Forms.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67700836"/>
      </p:ext>
    </p:extLst>
  </p:cSld>
  <p:clrMapOvr>
    <a:masterClrMapping/>
  </p:clrMapOvr>
</p:sld>
</file>

<file path=ppt/theme/theme1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-PPT-16x9-Calibri-BMJ" id="{BA07A0BE-F6E4-4417-9983-AD8EBC346195}" vid="{99BF40E4-A90D-4FEE-BAE7-A484E1BD45B8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EN-PPT-16x9-Calibri-BMJ</Template>
  <TotalTime>0</TotalTime>
  <Words>544</Words>
  <Application>Microsoft Office PowerPoint</Application>
  <PresentationFormat>Bildschirmpräsentation (16:9)</PresentationFormat>
  <Paragraphs>60</Paragraphs>
  <Slides>10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7" baseType="lpstr">
      <vt:lpstr>Arial</vt:lpstr>
      <vt:lpstr>Calibri</vt:lpstr>
      <vt:lpstr>Corbel</vt:lpstr>
      <vt:lpstr>Courier New</vt:lpstr>
      <vt:lpstr>Symbol</vt:lpstr>
      <vt:lpstr>Wingdings</vt:lpstr>
      <vt:lpstr>Republik-AT-4x3</vt:lpstr>
      <vt:lpstr>Session 6: How can e-CODEX help?  </vt:lpstr>
      <vt:lpstr>Business workflows </vt:lpstr>
      <vt:lpstr> What is e-CODEX/ How can it help</vt:lpstr>
      <vt:lpstr>The SimpliVi approach to an  e-CODEX Implementation  </vt:lpstr>
      <vt:lpstr>Implementation approach</vt:lpstr>
      <vt:lpstr>SimpliVi forms as their own use-case 1/2</vt:lpstr>
      <vt:lpstr>SimpliVi forms as their own use-case 2/2</vt:lpstr>
      <vt:lpstr>SimpliVi forms embedded into use-cases </vt:lpstr>
      <vt:lpstr>SimpliVi forms as business attachments</vt:lpstr>
      <vt:lpstr>Thank you! Questions?</vt:lpstr>
    </vt:vector>
  </TitlesOfParts>
  <Company>Bundeskanzleramt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ICANEPO</dc:title>
  <dc:creator>Mathias Maurer</dc:creator>
  <cp:lastModifiedBy>Bernhard Rieder</cp:lastModifiedBy>
  <cp:revision>60</cp:revision>
  <cp:lastPrinted>2018-07-05T18:23:58Z</cp:lastPrinted>
  <dcterms:created xsi:type="dcterms:W3CDTF">2022-08-23T11:44:40Z</dcterms:created>
  <dcterms:modified xsi:type="dcterms:W3CDTF">2025-09-18T08:05:46Z</dcterms:modified>
</cp:coreProperties>
</file>